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60" r:id="rId7"/>
    <p:sldId id="258" r:id="rId8"/>
    <p:sldId id="259" r:id="rId9"/>
    <p:sldId id="262" r:id="rId10"/>
    <p:sldId id="263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9500"/>
    <a:srgbClr val="0D10A4"/>
    <a:srgbClr val="EED79C"/>
    <a:srgbClr val="8DC4ED"/>
    <a:srgbClr val="0B0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DD2AC1-7C95-4531-8D0A-EA10C5687F4A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891C8F-6714-4ECF-A70A-DCDA9FAD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3532-3271 = 261 students</a:t>
            </a:r>
          </a:p>
          <a:p>
            <a:r>
              <a:rPr lang="en-US" dirty="0"/>
              <a:t>261/13.25 = 19.7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91C8F-6714-4ECF-A70A-DCDA9FAD0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06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3532-3271 = 261 students</a:t>
            </a:r>
          </a:p>
          <a:p>
            <a:r>
              <a:rPr lang="en-US" dirty="0"/>
              <a:t>261/13.25 = 19.7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91C8F-6714-4ECF-A70A-DCDA9FAD04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4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6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2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4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4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3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1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" b="96034" l="1133" r="97450">
                        <a14:foregroundMark x1="16147" y1="23796" x2="6232" y2="44759"/>
                        <a14:foregroundMark x1="26346" y1="19830" x2="11048" y2="52975"/>
                        <a14:foregroundMark x1="9348" y1="59490" x2="9065" y2="62323"/>
                        <a14:foregroundMark x1="10198" y1="61756" x2="16997" y2="68839"/>
                        <a14:foregroundMark x1="25212" y1="80453" x2="59207" y2="90368"/>
                        <a14:foregroundMark x1="64306" y1="86686" x2="43059" y2="90368"/>
                        <a14:foregroundMark x1="12181" y1="33428" x2="11048" y2="59773"/>
                        <a14:foregroundMark x1="36261" y1="86119" x2="43909" y2="87535"/>
                        <a14:foregroundMark x1="71671" y1="81020" x2="69405" y2="78754"/>
                        <a14:foregroundMark x1="76204" y1="75921" x2="87535" y2="39377"/>
                        <a14:foregroundMark x1="91218" y1="50708" x2="85269" y2="59207"/>
                        <a14:foregroundMark x1="81870" y1="67422" x2="79320" y2="72238"/>
                        <a14:foregroundMark x1="79887" y1="29462" x2="77620" y2="24079"/>
                        <a14:foregroundMark x1="54391" y1="11615" x2="52408" y2="9348"/>
                        <a14:foregroundMark x1="24646" y1="22380" x2="20963" y2="22096"/>
                        <a14:backgroundMark x1="61190" y1="25496" x2="66006" y2="26912"/>
                        <a14:backgroundMark x1="78470" y1="42776" x2="79603" y2="46459"/>
                        <a14:backgroundMark x1="32861" y1="73938" x2="36261" y2="7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941" y="83118"/>
            <a:ext cx="1039245" cy="1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6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6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FAF1-AB17-40CA-9363-03258285A22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57B32-C8DC-459F-B135-856192EC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0153" y="3293705"/>
            <a:ext cx="3641156" cy="3256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D10A4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4" y="0"/>
            <a:ext cx="10760290" cy="713263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576" y="2711777"/>
            <a:ext cx="9787544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D2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Superintendent’s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59569" y="6407131"/>
            <a:ext cx="3080081" cy="62078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July 16, 2024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BF1DD314-537A-DEF3-2369-A8D228623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89" b="94104" l="5361" r="98368">
                        <a14:backgroundMark x1="20280" y1="87528" x2="24709" y2="83900"/>
                        <a14:backgroundMark x1="67599" y1="59410" x2="68298" y2="58503"/>
                        <a14:backgroundMark x1="75991" y1="57143" x2="80186" y2="52608"/>
                        <a14:backgroundMark x1="58508" y1="15873" x2="57343" y2="15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296" y="4704972"/>
            <a:ext cx="789475" cy="811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8F6F5E-84F3-3813-F812-9891E4DF0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042" y="234867"/>
            <a:ext cx="2438611" cy="243861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841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7005B159-01F8-1F6F-E065-6419FC09B5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9" b="94104" l="5361" r="98368">
                        <a14:backgroundMark x1="20280" y1="87528" x2="24709" y2="83900"/>
                        <a14:backgroundMark x1="67599" y1="59410" x2="68298" y2="58503"/>
                        <a14:backgroundMark x1="75991" y1="57143" x2="80186" y2="52608"/>
                        <a14:backgroundMark x1="58508" y1="15873" x2="57343" y2="15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256" y="1547146"/>
            <a:ext cx="4772323" cy="4905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Enrollment Trend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59" y="1463240"/>
            <a:ext cx="8674984" cy="500287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9621729" y="1282315"/>
            <a:ext cx="20154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Past 8 Years </a:t>
            </a:r>
          </a:p>
          <a:p>
            <a:pPr algn="ctr"/>
            <a:r>
              <a:rPr lang="en-US" sz="1400" dirty="0">
                <a:solidFill>
                  <a:schemeClr val="accent4"/>
                </a:solidFill>
              </a:rPr>
              <a:t>2016-17 to 2023-24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4048 - 3532 = </a:t>
            </a:r>
            <a:r>
              <a:rPr lang="en-US" sz="2800" b="1" dirty="0">
                <a:solidFill>
                  <a:schemeClr val="accent4"/>
                </a:solidFill>
              </a:rPr>
              <a:t>516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For every 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12 – 14.5 students lost RCS loses the funding for a teacher. 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516 ÷ 13.25 = </a:t>
            </a:r>
          </a:p>
          <a:p>
            <a:pPr algn="ctr"/>
            <a:r>
              <a:rPr lang="en-US" sz="2400" b="1" dirty="0">
                <a:solidFill>
                  <a:schemeClr val="accent4"/>
                </a:solidFill>
              </a:rPr>
              <a:t>38.94</a:t>
            </a:r>
          </a:p>
        </p:txBody>
      </p:sp>
    </p:spTree>
    <p:extLst>
      <p:ext uri="{BB962C8B-B14F-4D97-AF65-F5344CB8AC3E}">
        <p14:creationId xmlns:p14="http://schemas.microsoft.com/office/powerpoint/2010/main" val="239585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RCS Enrollment July 1, 2024	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9" b="94104" l="5361" r="98368">
                        <a14:backgroundMark x1="20280" y1="87528" x2="24709" y2="83900"/>
                        <a14:backgroundMark x1="67599" y1="59410" x2="68298" y2="58503"/>
                        <a14:backgroundMark x1="75991" y1="57143" x2="80186" y2="52608"/>
                        <a14:backgroundMark x1="58508" y1="15873" x2="57343" y2="15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" y="1985511"/>
            <a:ext cx="4086795" cy="420111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9047" y="-163690"/>
            <a:ext cx="3857846" cy="815624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FB331-36E8-F81C-4ADD-9665787C44CB}"/>
              </a:ext>
            </a:extLst>
          </p:cNvPr>
          <p:cNvSpPr txBox="1"/>
          <p:nvPr/>
        </p:nvSpPr>
        <p:spPr>
          <a:xfrm>
            <a:off x="1010389" y="1468746"/>
            <a:ext cx="201541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2023-24 to 2024-25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3532 - 3271 = </a:t>
            </a:r>
            <a:r>
              <a:rPr lang="en-US" sz="2800" b="1" dirty="0">
                <a:solidFill>
                  <a:schemeClr val="accent4"/>
                </a:solidFill>
              </a:rPr>
              <a:t>261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For every 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12 – 14.5 students lost RCS loses the funding for a teacher. </a:t>
            </a:r>
          </a:p>
          <a:p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261 ÷ 13.25 = 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</a:rPr>
              <a:t>19.7</a:t>
            </a:r>
          </a:p>
        </p:txBody>
      </p:sp>
    </p:spTree>
    <p:extLst>
      <p:ext uri="{BB962C8B-B14F-4D97-AF65-F5344CB8AC3E}">
        <p14:creationId xmlns:p14="http://schemas.microsoft.com/office/powerpoint/2010/main" val="358982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Per Pupil Expenditures	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85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9" y="1204990"/>
            <a:ext cx="5238285" cy="4841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2105" y="3191337"/>
            <a:ext cx="22577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Average 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Pupil Expenditure 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2022-23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$14,559.54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9" b="94104" l="5361" r="98368">
                        <a14:backgroundMark x1="20280" y1="87528" x2="24709" y2="83900"/>
                        <a14:backgroundMark x1="67599" y1="59410" x2="68298" y2="58503"/>
                        <a14:backgroundMark x1="75991" y1="57143" x2="80186" y2="52608"/>
                        <a14:backgroundMark x1="58508" y1="15873" x2="57343" y2="15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79" y="1523403"/>
            <a:ext cx="4772323" cy="49058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8188" y="2693613"/>
            <a:ext cx="22577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RCS Average 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Pupil Expenditure 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2022-23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$12,848.36</a:t>
            </a:r>
          </a:p>
        </p:txBody>
      </p:sp>
    </p:spTree>
    <p:extLst>
      <p:ext uri="{BB962C8B-B14F-4D97-AF65-F5344CB8AC3E}">
        <p14:creationId xmlns:p14="http://schemas.microsoft.com/office/powerpoint/2010/main" val="408935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Per Pupil Expenditures	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89" b="94104" l="5361" r="98368">
                        <a14:backgroundMark x1="20280" y1="87528" x2="24709" y2="83900"/>
                        <a14:backgroundMark x1="67599" y1="59410" x2="68298" y2="58503"/>
                        <a14:backgroundMark x1="75991" y1="57143" x2="80186" y2="52608"/>
                        <a14:backgroundMark x1="58508" y1="15873" x2="57343" y2="15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" y="1985511"/>
            <a:ext cx="4086795" cy="420111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417322"/>
              </p:ext>
            </p:extLst>
          </p:nvPr>
        </p:nvGraphicFramePr>
        <p:xfrm>
          <a:off x="4464567" y="1985511"/>
          <a:ext cx="6889233" cy="4117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1192">
                  <a:extLst>
                    <a:ext uri="{9D8B030D-6E8A-4147-A177-3AD203B41FA5}">
                      <a16:colId xmlns:a16="http://schemas.microsoft.com/office/drawing/2014/main" val="4008128813"/>
                    </a:ext>
                  </a:extLst>
                </a:gridCol>
                <a:gridCol w="5478041">
                  <a:extLst>
                    <a:ext uri="{9D8B030D-6E8A-4147-A177-3AD203B41FA5}">
                      <a16:colId xmlns:a16="http://schemas.microsoft.com/office/drawing/2014/main" val="1680247378"/>
                    </a:ext>
                  </a:extLst>
                </a:gridCol>
              </a:tblGrid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$22,387.49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PICKENS ELEMENTARY/HIGH SCHOOL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07857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$16,214.65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HARMAN ELEMENTARY/HIGH SCHOOL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382408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$15,725.88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RANDOLPH COUNTY ALTERNATIVE CENTER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694390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$15,021.97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MIDLAND ELEMENTARY SCHOOL    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59542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$13,671.79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ELKINS THIRD WARD ELEMENTARY SCHOOL   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849927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$13,642.73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COALTON ELEMENTARY SCHOOL    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578696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$13,528.86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NORTH ELEMENTARY SCHOOL      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164712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$13,352.33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JENNINGS RANDOLPH ELEMENTARY SCHOOL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42695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$13,194.90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BEVERLY ELEMENTARY SCHOOL    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892326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$13,102.29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TYGARTS VALLEY MIDDLE/HIGH SCHOOL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695449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$12,692.55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GEORGE WARD ELEMENTARY SCHOOL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654472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$12,110.04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ELKINS MIDDLE SCHOOL                    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221160"/>
                  </a:ext>
                </a:extLst>
              </a:tr>
              <a:tr h="316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>
                          <a:effectLst/>
                        </a:rPr>
                        <a:t>   $10,857.24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ELKINS HIGH SCHOOL                    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8DC4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448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19BB53-580B-BECB-6C79-544719916712}"/>
              </a:ext>
            </a:extLst>
          </p:cNvPr>
          <p:cNvSpPr txBox="1"/>
          <p:nvPr/>
        </p:nvSpPr>
        <p:spPr>
          <a:xfrm>
            <a:off x="1281356" y="2833573"/>
            <a:ext cx="22577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RCS Average 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Pupil Expenditure 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2022-23</a:t>
            </a:r>
          </a:p>
          <a:p>
            <a:pPr algn="ctr"/>
            <a:r>
              <a:rPr lang="en-US" sz="28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$12,848.36</a:t>
            </a:r>
          </a:p>
        </p:txBody>
      </p:sp>
    </p:spTree>
    <p:extLst>
      <p:ext uri="{BB962C8B-B14F-4D97-AF65-F5344CB8AC3E}">
        <p14:creationId xmlns:p14="http://schemas.microsoft.com/office/powerpoint/2010/main" val="20177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tx1"/>
            </a:gs>
            <a:gs pos="24000">
              <a:srgbClr val="0D10A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68D273C-A0A0-CB03-B198-5865C052E4C1}"/>
              </a:ext>
            </a:extLst>
          </p:cNvPr>
          <p:cNvGrpSpPr/>
          <p:nvPr/>
        </p:nvGrpSpPr>
        <p:grpSpPr>
          <a:xfrm>
            <a:off x="1014315" y="1719468"/>
            <a:ext cx="2438400" cy="2438400"/>
            <a:chOff x="1014315" y="1719468"/>
            <a:chExt cx="2438400" cy="2438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2C109A-C9E9-FBF3-171E-39004F25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4315" y="1719468"/>
              <a:ext cx="2438400" cy="243840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716A4D-23D0-FEDA-39D9-E719A34AFC26}"/>
                </a:ext>
              </a:extLst>
            </p:cNvPr>
            <p:cNvSpPr/>
            <p:nvPr/>
          </p:nvSpPr>
          <p:spPr>
            <a:xfrm>
              <a:off x="1857375" y="2395309"/>
              <a:ext cx="165134" cy="265535"/>
            </a:xfrm>
            <a:prstGeom prst="ellipse">
              <a:avLst/>
            </a:prstGeom>
            <a:solidFill>
              <a:srgbClr val="D295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/>
          <a:stretch/>
        </p:blipFill>
        <p:spPr>
          <a:xfrm>
            <a:off x="0" y="-10633"/>
            <a:ext cx="12192000" cy="6957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RCS</a:t>
            </a:r>
          </a:p>
        </p:txBody>
      </p:sp>
      <p:pic>
        <p:nvPicPr>
          <p:cNvPr id="25" name="Picture 2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10819" r="12529"/>
          <a:stretch/>
        </p:blipFill>
        <p:spPr>
          <a:xfrm>
            <a:off x="0" y="-83975"/>
            <a:ext cx="12242734" cy="7070574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7CD718F-905A-FB02-D23A-B5E6709074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89" b="94104" l="5361" r="98368">
                        <a14:backgroundMark x1="20280" y1="87528" x2="24709" y2="83900"/>
                        <a14:backgroundMark x1="67599" y1="59410" x2="68298" y2="58503"/>
                        <a14:backgroundMark x1="75991" y1="57143" x2="80186" y2="52608"/>
                        <a14:backgroundMark x1="58508" y1="15873" x2="57343" y2="15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9154" y="-7733960"/>
            <a:ext cx="28639996" cy="2944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2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tx1"/>
            </a:gs>
            <a:gs pos="83000">
              <a:srgbClr val="0D10A4"/>
            </a:gs>
            <a:gs pos="100000">
              <a:schemeClr val="accent1">
                <a:lumMod val="30000"/>
                <a:lumOff val="70000"/>
              </a:schemeClr>
            </a:gs>
          </a:gsLst>
          <a:lin ang="18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books with an open book on top&#10;&#10;Description automatically generated">
            <a:extLst>
              <a:ext uri="{FF2B5EF4-FFF2-40B4-BE49-F238E27FC236}">
                <a16:creationId xmlns:a16="http://schemas.microsoft.com/office/drawing/2014/main" id="{F8933268-3416-4657-3CAE-14423F0B0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21" y="1"/>
            <a:ext cx="9992003" cy="66685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A9BD36-B01A-1DF5-13A0-A7EA74E4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694" y="1399963"/>
            <a:ext cx="2438611" cy="2438611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73D077-2206-4F0E-FBDF-D9C884000FA2}"/>
              </a:ext>
            </a:extLst>
          </p:cNvPr>
          <p:cNvSpPr txBox="1">
            <a:spLocks/>
          </p:cNvSpPr>
          <p:nvPr/>
        </p:nvSpPr>
        <p:spPr>
          <a:xfrm>
            <a:off x="1171576" y="3838574"/>
            <a:ext cx="9787544" cy="174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rgbClr val="D29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9978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D681260CCC142B7517DEF36AE039E" ma:contentTypeVersion="30" ma:contentTypeDescription="Create a new document." ma:contentTypeScope="" ma:versionID="565071a4e6714ac491c366b074478a1b">
  <xsd:schema xmlns:xsd="http://www.w3.org/2001/XMLSchema" xmlns:xs="http://www.w3.org/2001/XMLSchema" xmlns:p="http://schemas.microsoft.com/office/2006/metadata/properties" xmlns:ns3="f9f4ef08-af69-4ff8-b31c-9c63c23c3784" xmlns:ns4="00e80c51-7158-4aa3-bd25-3f89c2969d4e" targetNamespace="http://schemas.microsoft.com/office/2006/metadata/properties" ma:root="true" ma:fieldsID="d0f7f3c96f065110c90bf596a215052c" ns3:_="" ns4:_="">
    <xsd:import namespace="f9f4ef08-af69-4ff8-b31c-9c63c23c3784"/>
    <xsd:import namespace="00e80c51-7158-4aa3-bd25-3f89c2969d4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Leaders" minOccurs="0"/>
                <xsd:element ref="ns4:Members" minOccurs="0"/>
                <xsd:element ref="ns4:Member_Group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bjectDetectorVersions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4ef08-af69-4ff8-b31c-9c63c23c37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80c51-7158-4aa3-bd25-3f89c2969d4e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5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Leaders" ma:index="1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1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2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3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4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5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3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mbers xmlns="00e80c51-7158-4aa3-bd25-3f89c2969d4e">
      <UserInfo>
        <DisplayName/>
        <AccountId xsi:nil="true"/>
        <AccountType/>
      </UserInfo>
    </Members>
    <Member_Groups xmlns="00e80c51-7158-4aa3-bd25-3f89c2969d4e">
      <UserInfo>
        <DisplayName/>
        <AccountId xsi:nil="true"/>
        <AccountType/>
      </UserInfo>
    </Member_Groups>
    <Invited_Members xmlns="00e80c51-7158-4aa3-bd25-3f89c2969d4e" xsi:nil="true"/>
    <DefaultSectionNames xmlns="00e80c51-7158-4aa3-bd25-3f89c2969d4e" xsi:nil="true"/>
    <Self_Registration_Enabled xmlns="00e80c51-7158-4aa3-bd25-3f89c2969d4e" xsi:nil="true"/>
    <FolderType xmlns="00e80c51-7158-4aa3-bd25-3f89c2969d4e" xsi:nil="true"/>
    <CultureName xmlns="00e80c51-7158-4aa3-bd25-3f89c2969d4e" xsi:nil="true"/>
    <Leaders xmlns="00e80c51-7158-4aa3-bd25-3f89c2969d4e">
      <UserInfo>
        <DisplayName/>
        <AccountId xsi:nil="true"/>
        <AccountType/>
      </UserInfo>
    </Leaders>
    <Invited_Leaders xmlns="00e80c51-7158-4aa3-bd25-3f89c2969d4e" xsi:nil="true"/>
    <_activity xmlns="00e80c51-7158-4aa3-bd25-3f89c2969d4e" xsi:nil="true"/>
    <Templates xmlns="00e80c51-7158-4aa3-bd25-3f89c2969d4e" xsi:nil="true"/>
    <Has_Leaders_Only_SectionGroup xmlns="00e80c51-7158-4aa3-bd25-3f89c2969d4e" xsi:nil="true"/>
    <NotebookType xmlns="00e80c51-7158-4aa3-bd25-3f89c2969d4e" xsi:nil="true"/>
    <AppVersion xmlns="00e80c51-7158-4aa3-bd25-3f89c2969d4e" xsi:nil="true"/>
    <Is_Collaboration_Space_Locked xmlns="00e80c51-7158-4aa3-bd25-3f89c2969d4e" xsi:nil="true"/>
    <Owner xmlns="00e80c51-7158-4aa3-bd25-3f89c2969d4e">
      <UserInfo>
        <DisplayName/>
        <AccountId xsi:nil="true"/>
        <AccountType/>
      </UserInfo>
    </Owner>
  </documentManagement>
</p:properties>
</file>

<file path=customXml/itemProps1.xml><?xml version="1.0" encoding="utf-8"?>
<ds:datastoreItem xmlns:ds="http://schemas.openxmlformats.org/officeDocument/2006/customXml" ds:itemID="{82EBA158-0DAB-46E7-A127-2A0536E7BA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f4ef08-af69-4ff8-b31c-9c63c23c3784"/>
    <ds:schemaRef ds:uri="00e80c51-7158-4aa3-bd25-3f89c2969d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E64995-B33E-45F4-83C9-B349033A35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5CA8B3-FECF-4F48-8598-38358EB2C213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00e80c51-7158-4aa3-bd25-3f89c2969d4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9f4ef08-af69-4ff8-b31c-9c63c23c378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3459</TotalTime>
  <Words>216</Words>
  <Application>Microsoft Office PowerPoint</Application>
  <PresentationFormat>Widescreen</PresentationFormat>
  <Paragraphs>69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Black</vt:lpstr>
      <vt:lpstr>Calibri</vt:lpstr>
      <vt:lpstr>Calibri Light</vt:lpstr>
      <vt:lpstr>Office Theme</vt:lpstr>
      <vt:lpstr>Superintendent’s Updates</vt:lpstr>
      <vt:lpstr>Enrollment Trend </vt:lpstr>
      <vt:lpstr>RCS Enrollment July 1, 2024 </vt:lpstr>
      <vt:lpstr>Per Pupil Expenditures </vt:lpstr>
      <vt:lpstr>Per Pupil Expenditures </vt:lpstr>
      <vt:lpstr>RCS</vt:lpstr>
      <vt:lpstr>PowerPoint Presentation</vt:lpstr>
    </vt:vector>
  </TitlesOfParts>
  <Company>Randolph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Superintendent’s Update</dc:title>
  <dc:creator>Randolph County Schools</dc:creator>
  <cp:lastModifiedBy>Shawn Dilly</cp:lastModifiedBy>
  <cp:revision>23</cp:revision>
  <cp:lastPrinted>2024-07-11T20:05:27Z</cp:lastPrinted>
  <dcterms:created xsi:type="dcterms:W3CDTF">2024-07-08T12:16:27Z</dcterms:created>
  <dcterms:modified xsi:type="dcterms:W3CDTF">2024-07-15T12:48:18Z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60f4a70-4b6c-4bd4-a002-31edb9c00abe_Enabled">
    <vt:lpwstr>true</vt:lpwstr>
  </property>
  <property fmtid="{D5CDD505-2E9C-101B-9397-08002B2CF9AE}" pid="3" name="MSIP_Label_460f4a70-4b6c-4bd4-a002-31edb9c00abe_SetDate">
    <vt:lpwstr>2024-07-12T19:58:18Z</vt:lpwstr>
  </property>
  <property fmtid="{D5CDD505-2E9C-101B-9397-08002B2CF9AE}" pid="4" name="MSIP_Label_460f4a70-4b6c-4bd4-a002-31edb9c00abe_Method">
    <vt:lpwstr>Standard</vt:lpwstr>
  </property>
  <property fmtid="{D5CDD505-2E9C-101B-9397-08002B2CF9AE}" pid="5" name="MSIP_Label_460f4a70-4b6c-4bd4-a002-31edb9c00abe_Name">
    <vt:lpwstr>General</vt:lpwstr>
  </property>
  <property fmtid="{D5CDD505-2E9C-101B-9397-08002B2CF9AE}" pid="6" name="MSIP_Label_460f4a70-4b6c-4bd4-a002-31edb9c00abe_SiteId">
    <vt:lpwstr>e019b04b-330c-467a-8bae-09fb17374d6a</vt:lpwstr>
  </property>
  <property fmtid="{D5CDD505-2E9C-101B-9397-08002B2CF9AE}" pid="7" name="MSIP_Label_460f4a70-4b6c-4bd4-a002-31edb9c00abe_ActionId">
    <vt:lpwstr>cff8d0a0-a26f-42b8-9cff-2eef2b90f35f</vt:lpwstr>
  </property>
  <property fmtid="{D5CDD505-2E9C-101B-9397-08002B2CF9AE}" pid="8" name="MSIP_Label_460f4a70-4b6c-4bd4-a002-31edb9c00abe_ContentBits">
    <vt:lpwstr>0</vt:lpwstr>
  </property>
  <property fmtid="{D5CDD505-2E9C-101B-9397-08002B2CF9AE}" pid="9" name="ContentTypeId">
    <vt:lpwstr>0x0101000C1D681260CCC142B7517DEF36AE039E</vt:lpwstr>
  </property>
</Properties>
</file>